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4" r:id="rId5"/>
    <p:sldMasterId id="2147483660" r:id="rId6"/>
    <p:sldMasterId id="2147483672" r:id="rId7"/>
  </p:sldMasterIdLst>
  <p:sldIdLst>
    <p:sldId id="256" r:id="rId8"/>
    <p:sldId id="258" r:id="rId9"/>
    <p:sldId id="269" r:id="rId10"/>
    <p:sldId id="270" r:id="rId11"/>
    <p:sldId id="271" r:id="rId12"/>
    <p:sldId id="259" r:id="rId13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Cristina Pauselli" initials="MCP" lastIdx="3" clrIdx="0">
    <p:extLst>
      <p:ext uri="{19B8F6BF-5375-455C-9EA6-DF929625EA0E}">
        <p15:presenceInfo xmlns:p15="http://schemas.microsoft.com/office/powerpoint/2012/main" userId="S-1-5-21-1343024091-842925246-1801674531-107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maria Pacchiacucchi" userId="aebfa784-c90f-4138-a943-e0f2e6843cd2" providerId="ADAL" clId="{EB65FA62-EE43-411D-96C3-4732A59A3F2B}"/>
    <pc:docChg chg="custSel addSld delSld modSld">
      <pc:chgData name="Annamaria Pacchiacucchi" userId="aebfa784-c90f-4138-a943-e0f2e6843cd2" providerId="ADAL" clId="{EB65FA62-EE43-411D-96C3-4732A59A3F2B}" dt="2025-12-15T21:28:57.215" v="8" actId="47"/>
      <pc:docMkLst>
        <pc:docMk/>
      </pc:docMkLst>
      <pc:sldChg chg="addSp delSp modSp new del mod">
        <pc:chgData name="Annamaria Pacchiacucchi" userId="aebfa784-c90f-4138-a943-e0f2e6843cd2" providerId="ADAL" clId="{EB65FA62-EE43-411D-96C3-4732A59A3F2B}" dt="2025-12-15T21:28:57.215" v="8" actId="47"/>
        <pc:sldMkLst>
          <pc:docMk/>
          <pc:sldMk cId="433833258" sldId="272"/>
        </pc:sldMkLst>
        <pc:spChg chg="del">
          <ac:chgData name="Annamaria Pacchiacucchi" userId="aebfa784-c90f-4138-a943-e0f2e6843cd2" providerId="ADAL" clId="{EB65FA62-EE43-411D-96C3-4732A59A3F2B}" dt="2025-12-15T21:28:30.648" v="3" actId="478"/>
          <ac:spMkLst>
            <pc:docMk/>
            <pc:sldMk cId="433833258" sldId="272"/>
            <ac:spMk id="2" creationId="{D4511778-E863-8A11-143F-3DF2A79F249B}"/>
          </ac:spMkLst>
        </pc:spChg>
        <pc:spChg chg="del">
          <ac:chgData name="Annamaria Pacchiacucchi" userId="aebfa784-c90f-4138-a943-e0f2e6843cd2" providerId="ADAL" clId="{EB65FA62-EE43-411D-96C3-4732A59A3F2B}" dt="2025-12-15T21:28:18.786" v="1" actId="22"/>
          <ac:spMkLst>
            <pc:docMk/>
            <pc:sldMk cId="433833258" sldId="272"/>
            <ac:spMk id="3" creationId="{879CB797-5468-10FB-A13F-47C7F285A727}"/>
          </ac:spMkLst>
        </pc:spChg>
        <pc:spChg chg="add mod">
          <ac:chgData name="Annamaria Pacchiacucchi" userId="aebfa784-c90f-4138-a943-e0f2e6843cd2" providerId="ADAL" clId="{EB65FA62-EE43-411D-96C3-4732A59A3F2B}" dt="2025-12-15T21:28:53.542" v="7" actId="478"/>
          <ac:spMkLst>
            <pc:docMk/>
            <pc:sldMk cId="433833258" sldId="272"/>
            <ac:spMk id="7" creationId="{A7254240-40C8-85B7-5F0C-50DB8E4DFCDB}"/>
          </ac:spMkLst>
        </pc:spChg>
        <pc:picChg chg="add del mod ord">
          <ac:chgData name="Annamaria Pacchiacucchi" userId="aebfa784-c90f-4138-a943-e0f2e6843cd2" providerId="ADAL" clId="{EB65FA62-EE43-411D-96C3-4732A59A3F2B}" dt="2025-12-15T21:28:53.542" v="7" actId="478"/>
          <ac:picMkLst>
            <pc:docMk/>
            <pc:sldMk cId="433833258" sldId="272"/>
            <ac:picMk id="5" creationId="{F3388C57-C43D-2FB8-1131-0F76E68293C8}"/>
          </ac:picMkLst>
        </pc:picChg>
      </pc:sldChg>
    </pc:docChg>
  </pc:docChgLst>
  <pc:docChgLst>
    <pc:chgData name="Annamaria Pacchiacucchi" userId="aebfa784-c90f-4138-a943-e0f2e6843cd2" providerId="ADAL" clId="{81D79FE5-C245-4A37-87D1-C3ECCA534061}"/>
    <pc:docChg chg="modSld">
      <pc:chgData name="Annamaria Pacchiacucchi" userId="aebfa784-c90f-4138-a943-e0f2e6843cd2" providerId="ADAL" clId="{81D79FE5-C245-4A37-87D1-C3ECCA534061}" dt="2025-12-16T16:47:13.629" v="1" actId="1076"/>
      <pc:docMkLst>
        <pc:docMk/>
      </pc:docMkLst>
      <pc:sldChg chg="modSp mod">
        <pc:chgData name="Annamaria Pacchiacucchi" userId="aebfa784-c90f-4138-a943-e0f2e6843cd2" providerId="ADAL" clId="{81D79FE5-C245-4A37-87D1-C3ECCA534061}" dt="2025-12-16T16:47:13.629" v="1" actId="1076"/>
        <pc:sldMkLst>
          <pc:docMk/>
          <pc:sldMk cId="666377518" sldId="270"/>
        </pc:sldMkLst>
        <pc:spChg chg="mod">
          <ac:chgData name="Annamaria Pacchiacucchi" userId="aebfa784-c90f-4138-a943-e0f2e6843cd2" providerId="ADAL" clId="{81D79FE5-C245-4A37-87D1-C3ECCA534061}" dt="2025-12-16T16:47:13.629" v="1" actId="1076"/>
          <ac:spMkLst>
            <pc:docMk/>
            <pc:sldMk cId="666377518" sldId="270"/>
            <ac:spMk id="6" creationId="{0CACC069-F017-4B54-B0B0-5D72435A1F4E}"/>
          </ac:spMkLst>
        </pc:spChg>
      </pc:sldChg>
      <pc:sldChg chg="modSp mod">
        <pc:chgData name="Annamaria Pacchiacucchi" userId="aebfa784-c90f-4138-a943-e0f2e6843cd2" providerId="ADAL" clId="{81D79FE5-C245-4A37-87D1-C3ECCA534061}" dt="2025-12-16T16:47:08.217" v="0" actId="1076"/>
        <pc:sldMkLst>
          <pc:docMk/>
          <pc:sldMk cId="915444119" sldId="271"/>
        </pc:sldMkLst>
        <pc:spChg chg="mod">
          <ac:chgData name="Annamaria Pacchiacucchi" userId="aebfa784-c90f-4138-a943-e0f2e6843cd2" providerId="ADAL" clId="{81D79FE5-C245-4A37-87D1-C3ECCA534061}" dt="2025-12-16T16:47:08.217" v="0" actId="1076"/>
          <ac:spMkLst>
            <pc:docMk/>
            <pc:sldMk cId="915444119" sldId="271"/>
            <ac:spMk id="6" creationId="{0CACC069-F017-4B54-B0B0-5D72435A1F4E}"/>
          </ac:spMkLst>
        </pc:spChg>
      </pc:sldChg>
    </pc:docChg>
  </pc:docChgLst>
  <pc:docChgLst>
    <pc:chgData name="Antonella Polinari" userId="ced54bc5-e3d9-4b5e-92ed-70c5bd01b982" providerId="ADAL" clId="{DA54AA91-9694-419A-A22D-E814F4BF2FF7}"/>
    <pc:docChg chg="modSld">
      <pc:chgData name="Antonella Polinari" userId="ced54bc5-e3d9-4b5e-92ed-70c5bd01b982" providerId="ADAL" clId="{DA54AA91-9694-419A-A22D-E814F4BF2FF7}" dt="2024-12-08T11:23:44.376" v="0" actId="255"/>
      <pc:docMkLst>
        <pc:docMk/>
      </pc:docMkLst>
      <pc:sldChg chg="modSp mod">
        <pc:chgData name="Antonella Polinari" userId="ced54bc5-e3d9-4b5e-92ed-70c5bd01b982" providerId="ADAL" clId="{DA54AA91-9694-419A-A22D-E814F4BF2FF7}" dt="2024-12-08T11:23:44.376" v="0" actId="255"/>
        <pc:sldMkLst>
          <pc:docMk/>
          <pc:sldMk cId="2141566459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640456" y="2397501"/>
            <a:ext cx="9066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5.e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Avanzamento rispetto al conseguimento dei target finali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0" y="3378037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564805" y="230196"/>
            <a:ext cx="11229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8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quadro di riferimento dell’efficacia dell’attuazione</a:t>
            </a:r>
            <a:endParaRPr lang="it-IT" sz="2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654428" y="761769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0B82F1B1-3DAF-4CDA-A845-5841D5932BB0}"/>
              </a:ext>
            </a:extLst>
          </p:cNvPr>
          <p:cNvSpPr txBox="1"/>
          <p:nvPr/>
        </p:nvSpPr>
        <p:spPr>
          <a:xfrm>
            <a:off x="397687" y="1221525"/>
            <a:ext cx="11097627" cy="3298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Il set degli indicatori di output e di risultato compongono il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quadro di riferimento dell’efficacia dell’attuazione del Programma 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(art. 16 Reg. 2021/1060) consentono di misurare i progressi verso i target.</a:t>
            </a:r>
            <a:endParaRPr lang="it-IT" sz="2000" strike="sngStrike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Mentre i target intermedi (2024) riguardano solo gli indicatori di output, i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target finali (2029) 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sono da conseguire per gli indicatori di output e per quelli di risultato.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Nel 2025, i dati trasmessi a luglio mostrano un sensibile avanzamento, rispetto a gennaio 2025, sia per il naturale avanzamento procedurale delle operazioni, sia in esito alle attività di verifica, allineamento e implementazione dei dati sul sistema informativo. Per quanto riguarda gli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indicatori di risultato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, è in corso il servizio di valutazione per la loro quantificazione e si prevede la loro trasmissione entro la scadenza regolamentare prevista a gennaio 2026.</a:t>
            </a:r>
          </a:p>
        </p:txBody>
      </p:sp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373216" y="204071"/>
            <a:ext cx="11627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8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Avanzamento degli indicatori di output (dati al 30/06/2025)</a:t>
            </a:r>
            <a:endParaRPr lang="it-IT" sz="2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9DD2FB9E-E406-465F-BF7A-FE54A588D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709034"/>
              </p:ext>
            </p:extLst>
          </p:nvPr>
        </p:nvGraphicFramePr>
        <p:xfrm>
          <a:off x="457839" y="727291"/>
          <a:ext cx="11360945" cy="49738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3204">
                  <a:extLst>
                    <a:ext uri="{9D8B030D-6E8A-4147-A177-3AD203B41FA5}">
                      <a16:colId xmlns:a16="http://schemas.microsoft.com/office/drawing/2014/main" val="1442288852"/>
                    </a:ext>
                  </a:extLst>
                </a:gridCol>
                <a:gridCol w="719462">
                  <a:extLst>
                    <a:ext uri="{9D8B030D-6E8A-4147-A177-3AD203B41FA5}">
                      <a16:colId xmlns:a16="http://schemas.microsoft.com/office/drawing/2014/main" val="587385576"/>
                    </a:ext>
                  </a:extLst>
                </a:gridCol>
                <a:gridCol w="956358">
                  <a:extLst>
                    <a:ext uri="{9D8B030D-6E8A-4147-A177-3AD203B41FA5}">
                      <a16:colId xmlns:a16="http://schemas.microsoft.com/office/drawing/2014/main" val="1967439160"/>
                    </a:ext>
                  </a:extLst>
                </a:gridCol>
                <a:gridCol w="3579763">
                  <a:extLst>
                    <a:ext uri="{9D8B030D-6E8A-4147-A177-3AD203B41FA5}">
                      <a16:colId xmlns:a16="http://schemas.microsoft.com/office/drawing/2014/main" val="1160863157"/>
                    </a:ext>
                  </a:extLst>
                </a:gridCol>
                <a:gridCol w="1131837">
                  <a:extLst>
                    <a:ext uri="{9D8B030D-6E8A-4147-A177-3AD203B41FA5}">
                      <a16:colId xmlns:a16="http://schemas.microsoft.com/office/drawing/2014/main" val="3837641663"/>
                    </a:ext>
                  </a:extLst>
                </a:gridCol>
                <a:gridCol w="885801">
                  <a:extLst>
                    <a:ext uri="{9D8B030D-6E8A-4147-A177-3AD203B41FA5}">
                      <a16:colId xmlns:a16="http://schemas.microsoft.com/office/drawing/2014/main" val="3955444659"/>
                    </a:ext>
                  </a:extLst>
                </a:gridCol>
                <a:gridCol w="1246263">
                  <a:extLst>
                    <a:ext uri="{9D8B030D-6E8A-4147-A177-3AD203B41FA5}">
                      <a16:colId xmlns:a16="http://schemas.microsoft.com/office/drawing/2014/main" val="1268543375"/>
                    </a:ext>
                  </a:extLst>
                </a:gridCol>
                <a:gridCol w="2118257">
                  <a:extLst>
                    <a:ext uri="{9D8B030D-6E8A-4147-A177-3AD203B41FA5}">
                      <a16:colId xmlns:a16="http://schemas.microsoft.com/office/drawing/2014/main" val="3761402445"/>
                    </a:ext>
                  </a:extLst>
                </a:gridCol>
              </a:tblGrid>
              <a:tr h="251109">
                <a:tc gridSpan="8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PR FSE+ 2021-2027 Regione Lazio. Indicatori di output con target per priorità e obiettivo specifico al 30/06/2025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090548"/>
                  </a:ext>
                </a:extLst>
              </a:tr>
              <a:tr h="527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Priorità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Obiettivo specifico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ID indicatore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Descrizione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Target finale al 2029 (T)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Valore conseguito (T)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Rapporto di conseguimento su target finale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</a:t>
                      </a:r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3266925168"/>
                  </a:ext>
                </a:extLst>
              </a:tr>
              <a:tr h="207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1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EECO02+04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Non occupati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23.500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1.426 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0,0607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2277013756"/>
                  </a:ext>
                </a:extLst>
              </a:tr>
              <a:tr h="395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ESO4.2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EECO18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Numero di pubbliche amministrazioni o servizi pubblici sostenuti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5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3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0,6000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2649882233"/>
                  </a:ext>
                </a:extLst>
              </a:tr>
              <a:tr h="1533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ESO4.3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EECO02+04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Non occupati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13.300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256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0,0192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164011727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EECO05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Lavoratori dipendenti, compresi i lavoratori autonomi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38.000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3.909 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0,1029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1876550719"/>
                  </a:ext>
                </a:extLst>
              </a:tr>
              <a:tr h="395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ESO4.6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EECO10+11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Partecipanti titolari di un diploma di istruzione secondaria superiore o più alto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21.900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4.999 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0,2283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135986675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ESO4.7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EECO05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Lavoratori dipendenti, compresi i lavoratori autonomi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60.300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3.856 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0,0639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2258987095"/>
                  </a:ext>
                </a:extLst>
              </a:tr>
              <a:tr h="395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ESO4.8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EESO01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Partecipanti in condizione di svantaggio e di fragilità, incluse le persone con disabilità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5.200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129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0,0248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2787560324"/>
                  </a:ext>
                </a:extLst>
              </a:tr>
              <a:tr h="395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ESO4.11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EECO18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Numero di pubbliche amministrazioni o servizi pubblici sostenuti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260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248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0,9538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70226271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ESO4.12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ESCO05*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Numero di partecipanti con disabilità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2.950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2.281* 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0,7732*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Codice indicatore da correggere su SFC, qui riportato valore del EECO12 (codice corretto)</a:t>
                      </a:r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4170806605"/>
                  </a:ext>
                </a:extLst>
              </a:tr>
              <a:tr h="175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ESO4.1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EECO02+04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Non occupati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23.000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913 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0,0397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16360071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ESO4.6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EECO06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Bambini di età inferiore a 18 anni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66.500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28.490 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0,4284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3554276362"/>
                  </a:ext>
                </a:extLst>
              </a:tr>
              <a:tr h="395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5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-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EESO02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Progetti di studi, ricerche, affidamenti, consulenze relativi all'implementazione del PR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39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16</a:t>
                      </a:r>
                      <a:endParaRPr lang="it-IT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0,4103</a:t>
                      </a:r>
                      <a:endParaRPr lang="it-IT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85" marR="65985" marT="0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65985" marR="65985" marT="0" marB="0" anchor="ctr"/>
                </a:tc>
                <a:extLst>
                  <a:ext uri="{0D108BD9-81ED-4DB2-BD59-A6C34878D82A}">
                    <a16:rowId xmlns:a16="http://schemas.microsoft.com/office/drawing/2014/main" val="3105020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496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365761" y="230196"/>
            <a:ext cx="11634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8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Considerazioni sul conseguimento dei target finali (1/2)</a:t>
            </a:r>
            <a:endParaRPr lang="it-IT" sz="2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0CACC069-F017-4B54-B0B0-5D72435A1F4E}"/>
              </a:ext>
            </a:extLst>
          </p:cNvPr>
          <p:cNvSpPr txBox="1"/>
          <p:nvPr/>
        </p:nvSpPr>
        <p:spPr>
          <a:xfrm>
            <a:off x="215126" y="1161923"/>
            <a:ext cx="11396625" cy="4414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Sulla progressione degli indicatori di output verso i target finali influiscono diversi aspetti:</a:t>
            </a:r>
          </a:p>
          <a:p>
            <a:pPr marL="495300" indent="-342900" algn="just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stretta interrelazione tra gli interventi a valere sul FSE+ e quelli che vengono finanziati con i fondi del PNRR, in particolare con riferimento al Programma GOL e al Sistema Duale, che vanno ad impattare sulle stesse platee delle Priorità 1, 2, 4 del FSE+;</a:t>
            </a:r>
          </a:p>
          <a:p>
            <a:pPr marL="495300" indent="-342900" algn="just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quadro programmatorio e gestionale in evoluzione rispetto a quanto previsto in fase di predisposizione del Programma: sono, ad esempio, in fase di sperimentazione, in particolare nell’ambito della Priorità 3, importanti interventi innovativi su target specifici (minori, detenuti) che necessitano un’attività di raccordo e di coordinamento con i Programmi Nazionali;</a:t>
            </a:r>
          </a:p>
          <a:p>
            <a:pPr marL="495300" indent="-342900" algn="just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è in corso di revisione l’impianto di alcuni interventi chiave (quali ad esempio Torno Subito);</a:t>
            </a:r>
          </a:p>
          <a:p>
            <a:pPr marL="495300" indent="-342900" algn="just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insediamento della nuova Giunta regionale (marzo 2023) ha dato nuove indicazioni e priorità, che riguardano anche il FSE+, contenute nel Documento Strategico di Programmazione (DSP) per il periodo 2023-2028;</a:t>
            </a:r>
          </a:p>
          <a:p>
            <a:pPr marL="495300" indent="-342900" algn="just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sono stati individuati di recente nuovi Organismi Intermedi, la cui azione avrà evidenza dal 2026. </a:t>
            </a:r>
          </a:p>
        </p:txBody>
      </p:sp>
    </p:spTree>
    <p:extLst>
      <p:ext uri="{BB962C8B-B14F-4D97-AF65-F5344CB8AC3E}">
        <p14:creationId xmlns:p14="http://schemas.microsoft.com/office/powerpoint/2010/main" val="666377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365761" y="230196"/>
            <a:ext cx="11634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8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Considerazioni sul conseguimento dei target finali (2/2)</a:t>
            </a:r>
            <a:endParaRPr lang="it-IT" sz="2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0CACC069-F017-4B54-B0B0-5D72435A1F4E}"/>
              </a:ext>
            </a:extLst>
          </p:cNvPr>
          <p:cNvSpPr txBox="1"/>
          <p:nvPr/>
        </p:nvSpPr>
        <p:spPr>
          <a:xfrm>
            <a:off x="223515" y="1439994"/>
            <a:ext cx="11396625" cy="3978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In considerazione del fatto che il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quadro programmatorio è in evoluzione 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e stanno emergendo nuove ed importanti sfide, l’Autorità di Gestione intende procedere con una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riprogrammazione finanziaria del PR FSE+ Lazio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, modificando l’attuale allocazione di risorse prevista per le diverse Priorità del Programma, anche alla luce di quelli che saranno i risultati delle iniziative attivate attraverso il PNRR (in particolare Programma GOL) e degli interventi a titolarità nazionale.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endParaRPr lang="it-IT" sz="2000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La riprogrammazione sarà necessaria per orientare le risorse finanziarie sugli obiettivi che presentano le maggiori potenzialità sia in termini di risposta a fabbisogni del territorio sia di accelerazione della spesa, al fine di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riconfigurare il Programma rispetto alle nuove sfide emergenti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La riprogrammazione avrà effetto anche sugli indicatori e il quadro di riferimento dell’efficacia dell’attuazione del Programma sarà reso più rispondente alle reali direttrici lungo le quali il FSE+ si sta muovendo.</a:t>
            </a:r>
          </a:p>
        </p:txBody>
      </p:sp>
    </p:spTree>
    <p:extLst>
      <p:ext uri="{BB962C8B-B14F-4D97-AF65-F5344CB8AC3E}">
        <p14:creationId xmlns:p14="http://schemas.microsoft.com/office/powerpoint/2010/main" val="91544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CE9DEA755D31A4393A1998C28CC9D03" ma:contentTypeVersion="18" ma:contentTypeDescription="Creare un nuovo documento." ma:contentTypeScope="" ma:versionID="f2f3066a091671d4874c942b56a85c33">
  <xsd:schema xmlns:xsd="http://www.w3.org/2001/XMLSchema" xmlns:xs="http://www.w3.org/2001/XMLSchema" xmlns:p="http://schemas.microsoft.com/office/2006/metadata/properties" xmlns:ns3="fe3abf3a-edb9-4567-b1db-9bd39e37cc5c" xmlns:ns4="b5ee4c49-2979-489d-b5f2-9b214fd504a1" targetNamespace="http://schemas.microsoft.com/office/2006/metadata/properties" ma:root="true" ma:fieldsID="76029afe5eb87566f2903a3a85cf1815" ns3:_="" ns4:_="">
    <xsd:import namespace="fe3abf3a-edb9-4567-b1db-9bd39e37cc5c"/>
    <xsd:import namespace="b5ee4c49-2979-489d-b5f2-9b214fd504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3abf3a-edb9-4567-b1db-9bd39e37cc5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ee4c49-2979-489d-b5f2-9b214fd50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5ee4c49-2979-489d-b5f2-9b214fd504a1" xsi:nil="true"/>
  </documentManagement>
</p:properties>
</file>

<file path=customXml/itemProps1.xml><?xml version="1.0" encoding="utf-8"?>
<ds:datastoreItem xmlns:ds="http://schemas.openxmlformats.org/officeDocument/2006/customXml" ds:itemID="{81FF399F-9B53-44CE-ACA0-0BEA229DE4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3abf3a-edb9-4567-b1db-9bd39e37cc5c"/>
    <ds:schemaRef ds:uri="b5ee4c49-2979-489d-b5f2-9b214fd504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BE52C3-D6B1-4087-A164-ABDF021A55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6C3E00-3FCE-4560-B2E1-9FDACA1181A3}">
  <ds:schemaRefs>
    <ds:schemaRef ds:uri="http://schemas.microsoft.com/office/2006/metadata/properties"/>
    <ds:schemaRef ds:uri="fe3abf3a-edb9-4567-b1db-9bd39e37cc5c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b5ee4c49-2979-489d-b5f2-9b214fd504a1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778</Words>
  <Application>Microsoft Office PowerPoint</Application>
  <PresentationFormat>Widescreen</PresentationFormat>
  <Paragraphs>117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Times New Roman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125</cp:revision>
  <cp:lastPrinted>2023-12-11T15:56:47Z</cp:lastPrinted>
  <dcterms:created xsi:type="dcterms:W3CDTF">2023-06-16T14:25:36Z</dcterms:created>
  <dcterms:modified xsi:type="dcterms:W3CDTF">2025-12-16T17:08:04Z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0x010100CCE9DEA755D31A4393A1998C28CC9D03</vt:lpwstr>
  </property>
</Properties>
</file>